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0" r:id="rId3"/>
    <p:sldId id="267" r:id="rId4"/>
    <p:sldId id="268" r:id="rId5"/>
    <p:sldId id="258" r:id="rId6"/>
    <p:sldId id="259" r:id="rId7"/>
    <p:sldId id="260" r:id="rId8"/>
    <p:sldId id="261" r:id="rId9"/>
    <p:sldId id="273" r:id="rId10"/>
    <p:sldId id="262" r:id="rId11"/>
    <p:sldId id="263" r:id="rId12"/>
    <p:sldId id="271" r:id="rId13"/>
    <p:sldId id="264" r:id="rId14"/>
    <p:sldId id="265" r:id="rId15"/>
    <p:sldId id="272" r:id="rId16"/>
    <p:sldId id="266" r:id="rId17"/>
    <p:sldId id="269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>
      <p:cViewPr>
        <p:scale>
          <a:sx n="70" d="100"/>
          <a:sy n="70" d="100"/>
        </p:scale>
        <p:origin x="-7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0A2BB082-E983-41B6-BE34-72860382840C}" type="datetimeFigureOut">
              <a:rPr lang="en-US"/>
              <a:pPr>
                <a:defRPr/>
              </a:pPr>
              <a:t>10/8/2013</a:t>
            </a:fld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DE5367C-9073-42CA-AB7E-B341D23E8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51971-CD6E-4C49-A4D6-826E15EC9A55}" type="datetimeFigureOut">
              <a:rPr lang="en-US"/>
              <a:pPr>
                <a:defRPr/>
              </a:pPr>
              <a:t>10/8/2013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908C5-15CB-49D8-917F-E7DE4D02B9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974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88AB1-6787-408F-96F5-350F0BC8C70A}" type="datetimeFigureOut">
              <a:rPr lang="en-US"/>
              <a:pPr>
                <a:defRPr/>
              </a:pPr>
              <a:t>10/8/2013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48330-4479-44DD-BEBB-523DF27D9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34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7E3536-24F0-4DF4-A21A-76612A2435E8}" type="datetimeFigureOut">
              <a:rPr lang="en-US"/>
              <a:pPr>
                <a:defRPr/>
              </a:pPr>
              <a:t>10/8/2013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79EFB7-3E2A-412C-B183-21A3732638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64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F5DBB6ED-9525-42D7-B5FD-591DF226C70B}" type="datetimeFigureOut">
              <a:rPr lang="en-US"/>
              <a:pPr>
                <a:defRPr/>
              </a:pPr>
              <a:t>10/8/2013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40C24FE2-C7DD-471B-85CA-3EE7D15EF2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329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A0460D-4356-43B6-AB78-A6A4DB1EFB2A}" type="datetimeFigureOut">
              <a:rPr lang="en-US"/>
              <a:pPr>
                <a:defRPr/>
              </a:pPr>
              <a:t>10/8/2013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91C8A2-E472-4C87-929D-E34B71BB5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6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F3D01A-BEB6-472A-AE03-4798721EB029}" type="datetimeFigureOut">
              <a:rPr lang="en-US"/>
              <a:pPr>
                <a:defRPr/>
              </a:pPr>
              <a:t>10/8/2013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95F098-A27D-42EE-88F4-93DA451B0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939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0371F1-068C-4DEF-A58F-E183305037C1}" type="datetimeFigureOut">
              <a:rPr lang="en-US"/>
              <a:pPr>
                <a:defRPr/>
              </a:pPr>
              <a:t>10/8/2013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3FA1AA-783E-4CEC-8DCF-CE5D8A00D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9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E42B6-AA6D-4298-B67D-9A6F1B4F7E08}" type="datetimeFigureOut">
              <a:rPr lang="en-US"/>
              <a:pPr>
                <a:defRPr/>
              </a:pPr>
              <a:t>10/8/2013</a:t>
            </a:fld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A1FA6-E9D6-450A-B600-76FC53D9CE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813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69CB1BAE-9EB4-4300-BC6B-FED5457AAEB4}" type="datetimeFigureOut">
              <a:rPr lang="en-US"/>
              <a:pPr>
                <a:defRPr/>
              </a:pPr>
              <a:t>10/8/2013</a:t>
            </a:fld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B64B78E-EDEF-4D15-8881-86B6B37AF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741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8B0CFE41-864E-48BD-B42B-A12CAFC1DDB3}" type="datetimeFigureOut">
              <a:rPr lang="en-US"/>
              <a:pPr>
                <a:defRPr/>
              </a:pPr>
              <a:t>10/8/2013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61B370BC-4248-4956-A38C-FA5144937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5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BC05CF7-ED61-4955-9B8F-E0F94270C4DE}" type="datetimeFigureOut">
              <a:rPr lang="en-US"/>
              <a:pPr>
                <a:defRPr/>
              </a:pPr>
              <a:t>10/8/2013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202F025-2735-4A22-89B5-154B28AF3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799" r:id="rId7"/>
    <p:sldLayoutId id="2147483808" r:id="rId8"/>
    <p:sldLayoutId id="2147483809" r:id="rId9"/>
    <p:sldLayoutId id="2147483800" r:id="rId10"/>
    <p:sldLayoutId id="2147483801" r:id="rId11"/>
  </p:sldLayoutIdLst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FFF49C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FFF49C"/>
          </a:solidFill>
          <a:latin typeface="Rockwell" pitchFamily="18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FFF49C"/>
          </a:solidFill>
          <a:latin typeface="Rockwell" pitchFamily="18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FFF49C"/>
          </a:solidFill>
          <a:latin typeface="Rockwell" pitchFamily="18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FFF49C"/>
          </a:solidFill>
          <a:latin typeface="Rockwell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FFF49C"/>
          </a:solidFill>
          <a:latin typeface="Rockwell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FFF49C"/>
          </a:solidFill>
          <a:latin typeface="Rockwell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FFF49C"/>
          </a:solidFill>
          <a:latin typeface="Rockwell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FFF49C"/>
          </a:solidFill>
          <a:latin typeface="Rockwell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B58B80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B58B80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B58B80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supremecourt.c-span.org/Video/JusticeOwnWords/SC_Jus_Roberts_clip.asp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washingtonpost.com/wp-srv/special/nation/scotus10-11/?hpid=z2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supremecourt.c-span.org/Video/JusticeOwnWords/SC_Jus_Breyer.asp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edweek.org/media/2009/07/13/supreme_court_building_515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0" y="0"/>
            <a:ext cx="9372600" cy="66294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  <a:softEdge rad="127000"/>
          </a:effectLst>
          <a:scene3d>
            <a:camera prst="orthographicFront">
              <a:rot lat="0" lon="0" rev="0"/>
            </a:camera>
            <a:lightRig rig="twoPt" dir="t"/>
          </a:scene3d>
          <a:sp3d extrusionH="101600" contourW="82550" prstMaterial="metal">
            <a:bevelT w="260350" h="165100"/>
            <a:bevelB w="165100" h="203200"/>
          </a:sp3d>
        </p:spPr>
      </p:pic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686800" cy="1752600"/>
          </a:xfrm>
        </p:spPr>
        <p:txBody>
          <a:bodyPr>
            <a:normAutofit fontScale="90000"/>
          </a:bodyPr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Trajan Pro" pitchFamily="18" charset="0"/>
              </a:rPr>
              <a:t>Article III</a:t>
            </a:r>
            <a:r>
              <a:rPr lang="en-US" b="1" dirty="0" smtClean="0">
                <a:solidFill>
                  <a:schemeClr val="bg1"/>
                </a:solidFill>
                <a:latin typeface="Trajan Pro" pitchFamily="18" charset="0"/>
              </a:rPr>
              <a:t>:</a:t>
            </a:r>
            <a:br>
              <a:rPr lang="en-US" b="1" dirty="0" smtClean="0">
                <a:solidFill>
                  <a:schemeClr val="bg1"/>
                </a:solidFill>
                <a:latin typeface="Trajan Pro" pitchFamily="18" charset="0"/>
              </a:rPr>
            </a:br>
            <a:r>
              <a:rPr lang="en-US" b="1" dirty="0" smtClean="0">
                <a:solidFill>
                  <a:schemeClr val="bg1"/>
                </a:solidFill>
                <a:latin typeface="Trajan Pro" pitchFamily="18" charset="0"/>
              </a:rPr>
              <a:t> </a:t>
            </a:r>
            <a:r>
              <a:rPr lang="en-US" sz="6000" b="1" dirty="0" smtClean="0">
                <a:solidFill>
                  <a:schemeClr val="bg1"/>
                </a:solidFill>
                <a:latin typeface="Trajan Pro" pitchFamily="18" charset="0"/>
              </a:rPr>
              <a:t>The Judicial Branch</a:t>
            </a:r>
            <a:endParaRPr lang="en-US" b="1" dirty="0">
              <a:solidFill>
                <a:schemeClr val="bg1"/>
              </a:solidFill>
              <a:latin typeface="Trajan Pro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Ways to the Court: 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Certificate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343400" y="1646238"/>
            <a:ext cx="4343400" cy="4525962"/>
          </a:xfrm>
        </p:spPr>
        <p:txBody>
          <a:bodyPr/>
          <a:lstStyle/>
          <a:p>
            <a:pPr eaLnBrk="1" hangingPunct="1"/>
            <a:r>
              <a:rPr lang="en-US" dirty="0" smtClean="0"/>
              <a:t>A lower court has asked the Supreme Court for a ruling or clarification on a case.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Rule of four applies. Four of the justices must agree to hear the case.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88"/>
          <a:stretch/>
        </p:blipFill>
        <p:spPr>
          <a:xfrm>
            <a:off x="533400" y="1779896"/>
            <a:ext cx="3848669" cy="441960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Ways to the Court: 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Appeals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4191000" cy="4525962"/>
          </a:xfrm>
        </p:spPr>
        <p:txBody>
          <a:bodyPr/>
          <a:lstStyle/>
          <a:p>
            <a:pPr eaLnBrk="1" hangingPunct="1"/>
            <a:r>
              <a:rPr lang="en-US" dirty="0" smtClean="0"/>
              <a:t>High percentage of all cases reach the court from lower court appeals.  </a:t>
            </a:r>
          </a:p>
          <a:p>
            <a:pPr eaLnBrk="1" hangingPunct="1"/>
            <a:r>
              <a:rPr lang="en-US" dirty="0" smtClean="0"/>
              <a:t>State, Constitutional, and Special courts all feed the Supreme Court.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752600"/>
            <a:ext cx="4031671" cy="4572000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 Court System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07" b="5602"/>
          <a:stretch/>
        </p:blipFill>
        <p:spPr>
          <a:xfrm>
            <a:off x="1676400" y="1524000"/>
            <a:ext cx="6248400" cy="490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55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Proceedings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Rule </a:t>
            </a:r>
            <a:r>
              <a:rPr lang="en-US" dirty="0" smtClean="0"/>
              <a:t>of Four: Four of the nine justices must agree to hear a case.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Docket: The Supreme Court’s agenda.</a:t>
            </a:r>
          </a:p>
          <a:p>
            <a:pPr lvl="1" eaLnBrk="1" hangingPunct="1"/>
            <a:r>
              <a:rPr lang="en-US" dirty="0" smtClean="0"/>
              <a:t>The court receives over 10,000 cases for review.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40" b="37434"/>
          <a:stretch/>
        </p:blipFill>
        <p:spPr>
          <a:xfrm>
            <a:off x="2348992" y="2971800"/>
            <a:ext cx="4446013" cy="15694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Proceedings: Briefs/O.A.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Briefs</a:t>
            </a:r>
          </a:p>
          <a:p>
            <a:pPr lvl="1" eaLnBrk="1" hangingPunct="1"/>
            <a:r>
              <a:rPr lang="en-US" dirty="0" smtClean="0"/>
              <a:t>Written statements from attorneys describing their arguments in the case.</a:t>
            </a:r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Amicus Curiae: </a:t>
            </a:r>
          </a:p>
          <a:p>
            <a:pPr lvl="2" eaLnBrk="1" hangingPunct="1"/>
            <a:r>
              <a:rPr lang="en-US" dirty="0" smtClean="0"/>
              <a:t>Means “friend </a:t>
            </a:r>
            <a:r>
              <a:rPr lang="en-US" dirty="0"/>
              <a:t>of the court</a:t>
            </a:r>
            <a:r>
              <a:rPr lang="en-US" dirty="0" smtClean="0"/>
              <a:t>”</a:t>
            </a:r>
          </a:p>
          <a:p>
            <a:pPr lvl="2" eaLnBrk="1" hangingPunct="1"/>
            <a:r>
              <a:rPr lang="en-US" dirty="0" smtClean="0"/>
              <a:t>Briefs allowed for submission by outsiders.  </a:t>
            </a:r>
            <a:r>
              <a:rPr lang="en-US" dirty="0" err="1"/>
              <a:t>i</a:t>
            </a:r>
            <a:r>
              <a:rPr lang="en-US" dirty="0" err="1" smtClean="0"/>
              <a:t>e</a:t>
            </a:r>
            <a:r>
              <a:rPr lang="en-US" dirty="0" smtClean="0"/>
              <a:t>. Organizations/Special Interests</a:t>
            </a:r>
          </a:p>
          <a:p>
            <a:pPr lvl="2" eaLnBrk="1" hangingPunct="1"/>
            <a:endParaRPr lang="en-US" dirty="0" smtClean="0"/>
          </a:p>
          <a:p>
            <a:pPr eaLnBrk="1" hangingPunct="1"/>
            <a:r>
              <a:rPr lang="en-US" dirty="0" smtClean="0"/>
              <a:t>Oral Arguments</a:t>
            </a:r>
          </a:p>
          <a:p>
            <a:pPr lvl="1" eaLnBrk="1" hangingPunct="1"/>
            <a:r>
              <a:rPr lang="en-US" dirty="0" smtClean="0"/>
              <a:t>30 minutes for each side. </a:t>
            </a:r>
            <a:r>
              <a:rPr lang="en-US" dirty="0"/>
              <a:t>I</a:t>
            </a:r>
            <a:r>
              <a:rPr lang="en-US" dirty="0" smtClean="0"/>
              <a:t>nterrupted by questioning from the justices.</a:t>
            </a:r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724400"/>
            <a:ext cx="1674403" cy="985703"/>
          </a:xfrm>
          <a:prstGeom prst="roundRect">
            <a:avLst>
              <a:gd name="adj" fmla="val 2382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Proceedings: Oral Arguments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524000"/>
            <a:ext cx="7454420" cy="4938554"/>
          </a:xfrm>
        </p:spPr>
      </p:pic>
    </p:spTree>
    <p:extLst>
      <p:ext uri="{BB962C8B-B14F-4D97-AF65-F5344CB8AC3E}">
        <p14:creationId xmlns:p14="http://schemas.microsoft.com/office/powerpoint/2010/main" val="120884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Decisions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6477000" cy="4754562"/>
          </a:xfrm>
        </p:spPr>
        <p:txBody>
          <a:bodyPr/>
          <a:lstStyle/>
          <a:p>
            <a:pPr eaLnBrk="1" hangingPunct="1"/>
            <a:r>
              <a:rPr lang="en-US" dirty="0" smtClean="0"/>
              <a:t>Majority Opinion</a:t>
            </a:r>
          </a:p>
          <a:p>
            <a:pPr lvl="1" eaLnBrk="1" hangingPunct="1"/>
            <a:r>
              <a:rPr lang="en-US" dirty="0" smtClean="0"/>
              <a:t>Decided by the chief justice, it is the official ruling of the court.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Dissenting Opinion</a:t>
            </a:r>
          </a:p>
          <a:p>
            <a:pPr lvl="1" eaLnBrk="1" hangingPunct="1"/>
            <a:r>
              <a:rPr lang="en-US" dirty="0" smtClean="0"/>
              <a:t>Opinion of the justices that disagree with ruling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Concurring Opinion</a:t>
            </a:r>
          </a:p>
          <a:p>
            <a:pPr lvl="1" eaLnBrk="1" hangingPunct="1"/>
            <a:r>
              <a:rPr lang="en-US" dirty="0" smtClean="0"/>
              <a:t>Justices that agree, but upon different grounds or reasons</a:t>
            </a:r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981200"/>
            <a:ext cx="1759831" cy="1685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Vocabulary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355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1600200"/>
          <a:ext cx="8153400" cy="466407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76700"/>
                <a:gridCol w="4076700"/>
              </a:tblGrid>
              <a:tr h="46640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Judicial Review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Jurisdiction</a:t>
                      </a:r>
                    </a:p>
                    <a:p>
                      <a:pPr lvl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Original</a:t>
                      </a:r>
                    </a:p>
                    <a:p>
                      <a:pPr lvl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Appellate</a:t>
                      </a:r>
                    </a:p>
                    <a:p>
                      <a:pPr lvl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Exclusive</a:t>
                      </a:r>
                    </a:p>
                    <a:p>
                      <a:pPr lvl="1"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Concurrent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Write of certiorari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Certificate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Appeal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800" dirty="0" smtClean="0"/>
                        <a:t>Rule of four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800" dirty="0" smtClean="0"/>
                        <a:t>Docket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800" dirty="0" smtClean="0"/>
                        <a:t>Briefs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800" dirty="0" smtClean="0"/>
                        <a:t>Amicus</a:t>
                      </a:r>
                      <a:r>
                        <a:rPr lang="en-US" sz="2800" baseline="0" dirty="0" smtClean="0"/>
                        <a:t> Curiae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800" baseline="0" dirty="0" smtClean="0"/>
                        <a:t>Oral arguments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sz="28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800" baseline="0" dirty="0" smtClean="0"/>
                        <a:t>Majority opinion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800" baseline="0" dirty="0" smtClean="0"/>
                        <a:t>Dissenting opinion</a:t>
                      </a:r>
                      <a:endParaRPr lang="en-US" sz="18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800" baseline="0" dirty="0" smtClean="0"/>
                        <a:t>Concurring opinion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dirty="0" smtClean="0"/>
                    </a:p>
                  </a:txBody>
                  <a:tcPr marT="45726" marB="4572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Brought to you by the Supreme Court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243780" y="4639508"/>
            <a:ext cx="6206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n-lt"/>
              </a:rPr>
              <a:t>“Clear and Present Danger”</a:t>
            </a:r>
            <a:endParaRPr lang="en-US" sz="36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95700" y="4258508"/>
            <a:ext cx="29337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  <a:latin typeface="+mj-lt"/>
              </a:rPr>
              <a:t>“Substantial Disruption”</a:t>
            </a:r>
            <a:endParaRPr lang="en-US" dirty="0">
              <a:solidFill>
                <a:srgbClr val="92D05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14717" y="2310825"/>
            <a:ext cx="4000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4"/>
                </a:solidFill>
                <a:latin typeface="+mj-lt"/>
              </a:rPr>
              <a:t>“Undue burden”</a:t>
            </a:r>
            <a:endParaRPr lang="en-US" sz="3200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6608" y="3322219"/>
            <a:ext cx="5219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65000"/>
                  </a:schemeClr>
                </a:solidFill>
                <a:latin typeface="+mn-lt"/>
              </a:rPr>
              <a:t>“trimester verdict”</a:t>
            </a:r>
            <a:endParaRPr lang="en-US" sz="4000" dirty="0">
              <a:solidFill>
                <a:schemeClr val="tx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7894" y="5147931"/>
            <a:ext cx="58542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“reasonable suspicion”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1200" y="3124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latin typeface="+mj-lt"/>
              </a:rPr>
              <a:t>“exclusionary rule”</a:t>
            </a:r>
            <a:endParaRPr lang="en-US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27" y="1676400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Rockwell" pitchFamily="18" charset="0"/>
              </a:rPr>
              <a:t>“executive privilege”</a:t>
            </a:r>
            <a:endParaRPr lang="en-US" sz="3600" dirty="0">
              <a:solidFill>
                <a:schemeClr val="tx2">
                  <a:lumMod val="50000"/>
                </a:schemeClr>
              </a:solidFill>
              <a:latin typeface="Rockwell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83626" y="2785646"/>
            <a:ext cx="3371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F0"/>
                </a:solidFill>
                <a:latin typeface="+mn-lt"/>
              </a:rPr>
              <a:t>Citizens United</a:t>
            </a:r>
            <a:endParaRPr lang="en-US" sz="2800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24067" y="5732706"/>
            <a:ext cx="678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“Bong Hits for Jesus”</a:t>
            </a:r>
            <a:endParaRPr lang="en-US" sz="4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9091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The United States Supreme Court</a:t>
            </a:r>
            <a:endParaRPr lang="en-US" dirty="0"/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35"/>
          <a:stretch>
            <a:fillRect/>
          </a:stretch>
        </p:blipFill>
        <p:spPr>
          <a:xfrm>
            <a:off x="381000" y="1676400"/>
            <a:ext cx="8382000" cy="4826000"/>
          </a:xfrm>
          <a:noFill/>
        </p:spPr>
      </p:pic>
      <p:sp>
        <p:nvSpPr>
          <p:cNvPr id="5" name="Up Arrow Callout 4"/>
          <p:cNvSpPr/>
          <p:nvPr/>
        </p:nvSpPr>
        <p:spPr>
          <a:xfrm>
            <a:off x="7075714" y="4267200"/>
            <a:ext cx="1600200" cy="13716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Ruth Ginsberg</a:t>
            </a:r>
          </a:p>
          <a:p>
            <a:pPr algn="ctr"/>
            <a:r>
              <a:rPr lang="en-US" dirty="0" smtClean="0"/>
              <a:t>1993</a:t>
            </a:r>
            <a:endParaRPr lang="en-US" dirty="0"/>
          </a:p>
        </p:txBody>
      </p:sp>
      <p:sp>
        <p:nvSpPr>
          <p:cNvPr id="7" name="Up Arrow Callout 6"/>
          <p:cNvSpPr/>
          <p:nvPr/>
        </p:nvSpPr>
        <p:spPr>
          <a:xfrm>
            <a:off x="3810000" y="3858986"/>
            <a:ext cx="1600200" cy="155121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Chief Justice</a:t>
            </a:r>
          </a:p>
          <a:p>
            <a:pPr algn="ctr"/>
            <a:r>
              <a:rPr lang="en-US" dirty="0" smtClean="0"/>
              <a:t>John Roberts</a:t>
            </a:r>
          </a:p>
          <a:p>
            <a:pPr algn="ctr"/>
            <a:r>
              <a:rPr lang="en-US" dirty="0" smtClean="0"/>
              <a:t>2005</a:t>
            </a:r>
          </a:p>
          <a:p>
            <a:pPr algn="ctr"/>
            <a:endParaRPr lang="en-US" dirty="0"/>
          </a:p>
        </p:txBody>
      </p:sp>
      <p:sp>
        <p:nvSpPr>
          <p:cNvPr id="8" name="Up Arrow Callout 7"/>
          <p:cNvSpPr/>
          <p:nvPr/>
        </p:nvSpPr>
        <p:spPr>
          <a:xfrm>
            <a:off x="609600" y="4011386"/>
            <a:ext cx="1600200" cy="13716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Clarence Thomas</a:t>
            </a:r>
          </a:p>
          <a:p>
            <a:pPr algn="ctr"/>
            <a:r>
              <a:rPr lang="en-US" dirty="0" smtClean="0"/>
              <a:t>1991</a:t>
            </a:r>
          </a:p>
          <a:p>
            <a:pPr algn="ctr"/>
            <a:endParaRPr lang="en-US" dirty="0"/>
          </a:p>
        </p:txBody>
      </p:sp>
      <p:sp>
        <p:nvSpPr>
          <p:cNvPr id="9" name="Up Arrow Callout 8"/>
          <p:cNvSpPr/>
          <p:nvPr/>
        </p:nvSpPr>
        <p:spPr>
          <a:xfrm>
            <a:off x="5105400" y="5105400"/>
            <a:ext cx="1600200" cy="13716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Anthony </a:t>
            </a:r>
          </a:p>
          <a:p>
            <a:pPr algn="ctr"/>
            <a:r>
              <a:rPr lang="en-US" dirty="0" smtClean="0"/>
              <a:t>Kennedy</a:t>
            </a:r>
          </a:p>
          <a:p>
            <a:pPr algn="ctr"/>
            <a:r>
              <a:rPr lang="en-US" dirty="0" smtClean="0"/>
              <a:t>1988</a:t>
            </a:r>
          </a:p>
          <a:p>
            <a:pPr algn="ctr"/>
            <a:endParaRPr lang="en-US" dirty="0"/>
          </a:p>
        </p:txBody>
      </p:sp>
      <p:sp>
        <p:nvSpPr>
          <p:cNvPr id="10" name="Up Arrow Callout 9"/>
          <p:cNvSpPr/>
          <p:nvPr/>
        </p:nvSpPr>
        <p:spPr>
          <a:xfrm>
            <a:off x="2286000" y="4953000"/>
            <a:ext cx="1600200" cy="13716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Antonin</a:t>
            </a:r>
          </a:p>
          <a:p>
            <a:pPr algn="ctr"/>
            <a:r>
              <a:rPr lang="en-US" dirty="0" smtClean="0"/>
              <a:t>Scalia</a:t>
            </a:r>
          </a:p>
          <a:p>
            <a:pPr algn="ctr"/>
            <a:r>
              <a:rPr lang="en-US" dirty="0" smtClean="0"/>
              <a:t>1986</a:t>
            </a:r>
          </a:p>
          <a:p>
            <a:pPr algn="ctr"/>
            <a:endParaRPr lang="en-US" dirty="0"/>
          </a:p>
        </p:txBody>
      </p:sp>
      <p:sp>
        <p:nvSpPr>
          <p:cNvPr id="11" name="Up Arrow Callout 10"/>
          <p:cNvSpPr/>
          <p:nvPr/>
        </p:nvSpPr>
        <p:spPr>
          <a:xfrm>
            <a:off x="4648200" y="2895600"/>
            <a:ext cx="1600200" cy="13716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Samuel   Alito</a:t>
            </a:r>
          </a:p>
          <a:p>
            <a:pPr algn="ctr"/>
            <a:r>
              <a:rPr lang="en-US" dirty="0" smtClean="0"/>
              <a:t>2005</a:t>
            </a:r>
            <a:endParaRPr lang="en-US" dirty="0"/>
          </a:p>
        </p:txBody>
      </p:sp>
      <p:sp>
        <p:nvSpPr>
          <p:cNvPr id="12" name="Up Arrow Callout 11"/>
          <p:cNvSpPr/>
          <p:nvPr/>
        </p:nvSpPr>
        <p:spPr>
          <a:xfrm>
            <a:off x="2819400" y="2944586"/>
            <a:ext cx="1600200" cy="13716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Stephen </a:t>
            </a:r>
            <a:r>
              <a:rPr lang="en-US" dirty="0" err="1" smtClean="0"/>
              <a:t>Breyer</a:t>
            </a:r>
            <a:endParaRPr lang="en-US" dirty="0" smtClean="0"/>
          </a:p>
          <a:p>
            <a:pPr algn="ctr"/>
            <a:r>
              <a:rPr lang="en-US" dirty="0" smtClean="0"/>
              <a:t>1994</a:t>
            </a:r>
            <a:endParaRPr lang="en-US" dirty="0"/>
          </a:p>
        </p:txBody>
      </p:sp>
      <p:sp>
        <p:nvSpPr>
          <p:cNvPr id="14" name="Up Arrow Callout 13"/>
          <p:cNvSpPr/>
          <p:nvPr/>
        </p:nvSpPr>
        <p:spPr>
          <a:xfrm>
            <a:off x="1409700" y="2944586"/>
            <a:ext cx="1600200" cy="13716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Sonya</a:t>
            </a:r>
          </a:p>
          <a:p>
            <a:pPr algn="ctr"/>
            <a:r>
              <a:rPr lang="en-US" dirty="0" smtClean="0"/>
              <a:t>Sotomayor</a:t>
            </a:r>
          </a:p>
          <a:p>
            <a:pPr algn="ctr"/>
            <a:r>
              <a:rPr lang="en-US" dirty="0" smtClean="0"/>
              <a:t>2009</a:t>
            </a:r>
            <a:endParaRPr lang="en-US" dirty="0"/>
          </a:p>
        </p:txBody>
      </p:sp>
      <p:sp>
        <p:nvSpPr>
          <p:cNvPr id="15" name="Up Arrow Callout 14"/>
          <p:cNvSpPr/>
          <p:nvPr/>
        </p:nvSpPr>
        <p:spPr>
          <a:xfrm>
            <a:off x="6096000" y="2928257"/>
            <a:ext cx="1600200" cy="13716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Elena   </a:t>
            </a:r>
            <a:r>
              <a:rPr lang="en-US" dirty="0" err="1" smtClean="0"/>
              <a:t>Kagan</a:t>
            </a:r>
            <a:endParaRPr lang="en-US" dirty="0" smtClean="0"/>
          </a:p>
          <a:p>
            <a:pPr algn="ctr"/>
            <a:r>
              <a:rPr lang="en-US" dirty="0" smtClean="0"/>
              <a:t>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605EF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605EF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605EF"/>
                                      </p:to>
                                    </p:animClr>
                                    <p:set>
                                      <p:cBhvr>
                                        <p:cTn id="9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605EF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Court makeup</a:t>
            </a:r>
            <a:endParaRPr lang="en-US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9 Justices total.</a:t>
            </a:r>
          </a:p>
          <a:p>
            <a:pPr lvl="1"/>
            <a:r>
              <a:rPr lang="en-US" dirty="0" smtClean="0"/>
              <a:t>8 Associate Justices</a:t>
            </a:r>
          </a:p>
          <a:p>
            <a:pPr lvl="1"/>
            <a:r>
              <a:rPr lang="en-US" dirty="0" smtClean="0"/>
              <a:t>1 Chief Justice</a:t>
            </a:r>
          </a:p>
          <a:p>
            <a:endParaRPr lang="en-US" dirty="0" smtClean="0"/>
          </a:p>
          <a:p>
            <a:r>
              <a:rPr lang="en-US" dirty="0" smtClean="0"/>
              <a:t>Term: Life</a:t>
            </a:r>
          </a:p>
          <a:p>
            <a:r>
              <a:rPr lang="en-US" dirty="0" smtClean="0"/>
              <a:t>Pay</a:t>
            </a:r>
          </a:p>
          <a:p>
            <a:pPr lvl="1"/>
            <a:r>
              <a:rPr lang="en-US" dirty="0" smtClean="0"/>
              <a:t>Justices each make $213,900. Chief makes </a:t>
            </a:r>
          </a:p>
          <a:p>
            <a:pPr lvl="1">
              <a:buFontTx/>
              <a:buNone/>
            </a:pPr>
            <a:r>
              <a:rPr lang="en-US" dirty="0" smtClean="0"/>
              <a:t>	$223, 500.</a:t>
            </a:r>
          </a:p>
          <a:p>
            <a:r>
              <a:rPr lang="en-US" dirty="0" smtClean="0"/>
              <a:t>Appointed</a:t>
            </a:r>
          </a:p>
          <a:p>
            <a:pPr lvl="1"/>
            <a:r>
              <a:rPr lang="en-US" dirty="0" smtClean="0"/>
              <a:t> by President, approved by Senate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35"/>
          <a:stretch>
            <a:fillRect/>
          </a:stretch>
        </p:blipFill>
        <p:spPr bwMode="auto">
          <a:xfrm>
            <a:off x="4724400" y="1761009"/>
            <a:ext cx="3810000" cy="2193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Sections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433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238500"/>
              </p:ext>
            </p:extLst>
          </p:nvPr>
        </p:nvGraphicFramePr>
        <p:xfrm>
          <a:off x="457200" y="1600200"/>
          <a:ext cx="8153400" cy="466407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76700"/>
                <a:gridCol w="4076700"/>
              </a:tblGrid>
              <a:tr h="46640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sz="2800" dirty="0" smtClean="0"/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Judicial Review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sz="2800" dirty="0" smtClean="0"/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Jurisdiction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sz="2800" dirty="0" smtClean="0"/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Ways</a:t>
                      </a:r>
                      <a:r>
                        <a:rPr lang="en-US" sz="2800" baseline="0" dirty="0" smtClean="0"/>
                        <a:t> to the Court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8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sz="2800" baseline="0" dirty="0" smtClean="0"/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800" baseline="0" dirty="0" err="1" smtClean="0"/>
                        <a:t>Proceeedings</a:t>
                      </a:r>
                      <a:endParaRPr lang="en-US" sz="2800" baseline="0" dirty="0" smtClean="0"/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sz="2800" baseline="0" dirty="0" smtClean="0"/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Decisions</a:t>
                      </a:r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endParaRPr lang="en-US" sz="2800" baseline="0" dirty="0" smtClean="0"/>
                    </a:p>
                    <a:p>
                      <a:pPr>
                        <a:lnSpc>
                          <a:spcPct val="100000"/>
                        </a:lnSpc>
                        <a:buFont typeface="Arial" pitchFamily="34" charset="0"/>
                        <a:buChar char="•"/>
                      </a:pPr>
                      <a:r>
                        <a:rPr lang="en-US" sz="2800" baseline="0" dirty="0" smtClean="0"/>
                        <a:t>Cases</a:t>
                      </a:r>
                      <a:endParaRPr lang="en-US" sz="2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en-US" sz="2800" baseline="0" dirty="0" smtClean="0"/>
                    </a:p>
                  </a:txBody>
                  <a:tcPr marT="45726" marB="4572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Jeffers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572000"/>
            <a:ext cx="12192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Judicial Review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447800"/>
            <a:ext cx="8382000" cy="4191000"/>
          </a:xfrm>
        </p:spPr>
        <p:txBody>
          <a:bodyPr/>
          <a:lstStyle/>
          <a:p>
            <a:pPr eaLnBrk="1" hangingPunct="1"/>
            <a:r>
              <a:rPr lang="en-US" smtClean="0"/>
              <a:t>In ruling the Judiciary Act of 1789 unconstitutional in 1803, Chief Justice John Marshall established judicial review.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Supreme Court proclaimed the power to declare acts of Congress (and others) unconstitutional thus empowering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   the Judicial Branch.</a:t>
            </a:r>
          </a:p>
        </p:txBody>
      </p:sp>
      <p:pic>
        <p:nvPicPr>
          <p:cNvPr id="15365" name="Picture 5" descr="Marbur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029200"/>
            <a:ext cx="13144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Jurisdiction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Original: heard first in a particular court</a:t>
            </a:r>
          </a:p>
          <a:p>
            <a:pPr marL="640080"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Ex: government officials, two states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Appellate: heard on appeal from a lower court</a:t>
            </a:r>
          </a:p>
          <a:p>
            <a:pPr marL="640080"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Ex: can uphold, overrule, or modify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Exclusive: heard only in federal courts</a:t>
            </a:r>
          </a:p>
          <a:p>
            <a:pPr marL="640080"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Ex: ambassador, foreign official, federal crime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Concurrent: shared power between federal and state courts</a:t>
            </a:r>
          </a:p>
          <a:p>
            <a:pPr marL="640080"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Ex: citizens from different states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  <p:sp>
        <p:nvSpPr>
          <p:cNvPr id="4" name="Pentagon 3"/>
          <p:cNvSpPr/>
          <p:nvPr/>
        </p:nvSpPr>
        <p:spPr>
          <a:xfrm>
            <a:off x="685800" y="685800"/>
            <a:ext cx="4648200" cy="6096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Authority to hear a case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Ways to the Court</a:t>
            </a: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: </a:t>
            </a:r>
            <a:r>
              <a:rPr lang="en-US" sz="44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Writ of Certiorari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2773362"/>
          </a:xfrm>
        </p:spPr>
        <p:txBody>
          <a:bodyPr/>
          <a:lstStyle/>
          <a:p>
            <a:pPr eaLnBrk="1" hangingPunct="1"/>
            <a:r>
              <a:rPr lang="en-US" dirty="0" smtClean="0"/>
              <a:t>Order by the Supreme Court directing a lower court to send up the record in a given case</a:t>
            </a:r>
            <a:r>
              <a:rPr lang="en-US" dirty="0" smtClean="0"/>
              <a:t>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Latin for “to be made more certain”</a:t>
            </a:r>
            <a:endParaRPr lang="en-US" dirty="0" smtClean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419600"/>
            <a:ext cx="3623912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04800"/>
            <a:ext cx="6248400" cy="6342126"/>
          </a:xfrm>
        </p:spPr>
      </p:pic>
    </p:spTree>
    <p:extLst>
      <p:ext uri="{BB962C8B-B14F-4D97-AF65-F5344CB8AC3E}">
        <p14:creationId xmlns:p14="http://schemas.microsoft.com/office/powerpoint/2010/main" val="327340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765</TotalTime>
  <Words>498</Words>
  <Application>Microsoft Office PowerPoint</Application>
  <PresentationFormat>On-screen Show (4:3)</PresentationFormat>
  <Paragraphs>139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Foundry</vt:lpstr>
      <vt:lpstr>Article III:  The Judicial Branch</vt:lpstr>
      <vt:lpstr>Brought to you by the Supreme Court</vt:lpstr>
      <vt:lpstr>The United States Supreme Court</vt:lpstr>
      <vt:lpstr>Court makeup</vt:lpstr>
      <vt:lpstr>Sections</vt:lpstr>
      <vt:lpstr>Judicial Review</vt:lpstr>
      <vt:lpstr>Jurisdiction</vt:lpstr>
      <vt:lpstr>Ways to the Court: Writ of Certiorari</vt:lpstr>
      <vt:lpstr>PowerPoint Presentation</vt:lpstr>
      <vt:lpstr>Ways to the Court: Certificate</vt:lpstr>
      <vt:lpstr>Ways to the Court: Appeals</vt:lpstr>
      <vt:lpstr>Federal Court System</vt:lpstr>
      <vt:lpstr>Proceedings</vt:lpstr>
      <vt:lpstr>Proceedings: Briefs/O.A.</vt:lpstr>
      <vt:lpstr>Proceedings: Oral Arguments</vt:lpstr>
      <vt:lpstr>Decisions</vt:lpstr>
      <vt:lpstr>Vocabulary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Article III:  The Judicial Branch</dc:title>
  <dc:creator>User</dc:creator>
  <cp:lastModifiedBy>tscunningham</cp:lastModifiedBy>
  <cp:revision>32</cp:revision>
  <dcterms:created xsi:type="dcterms:W3CDTF">2010-10-26T14:43:05Z</dcterms:created>
  <dcterms:modified xsi:type="dcterms:W3CDTF">2013-10-08T15:40:43Z</dcterms:modified>
</cp:coreProperties>
</file>